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CCC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5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6974E9-5B48-459F-912E-A8BAF127F4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051712-89A6-4094-9FCE-CDE2B91FF5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62E6B-3071-4AC1-B8FA-4932ECADC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98678-FD13-48A9-A3EF-F579C846D1CC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97A7A6-E5FA-4A33-BCE8-C95B6EC76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411C04-39E5-4D0A-8028-FB2DF7025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EFD2-ED78-4D8D-89B6-E21D83338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466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4E2DB-0CF0-4A60-972B-807B23FC6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EBF79C-9DCB-416C-98D6-2F8D2CCDB3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C5D2D4-8A09-4B56-8697-8574FA876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98678-FD13-48A9-A3EF-F579C846D1CC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D7A3B-3665-42FC-B6C1-E1A56D2F0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9E8953-3A99-4C75-B14A-30F7EC1CA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EFD2-ED78-4D8D-89B6-E21D83338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441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E4649-3F8C-4E48-9332-6C17CD334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12F52D-B3A4-4326-82BF-ACE49C7686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7FD797-2195-4BF2-87DE-F33D4DDD0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98678-FD13-48A9-A3EF-F579C846D1CC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8412A-6EB6-4A7B-833D-FCECCCB7F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4E74F7-D4DB-4A11-9B48-2900A39DB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EFD2-ED78-4D8D-89B6-E21D83338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278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E310E-8D01-4DA3-BBB6-CFB89898F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61044-66AF-4B71-98AC-37216975A3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F01D70-366C-48E0-B29E-CC5BFDED22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DD2AE4-EB87-45DB-A9F8-D009E3416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98678-FD13-48A9-A3EF-F579C846D1CC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61B63B-3273-4AF2-B07F-8A9E8E725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790598-6B09-493D-B942-886B463F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EFD2-ED78-4D8D-89B6-E21D83338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565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E9A8E-C4B2-4031-9D8A-8F0AE588F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C324A4-C2E5-4595-A579-E19A4C59F5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908464-ABF9-40FE-A2A9-BEB8798276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EC5585-3AAB-412C-AED0-5A97657BB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B19511E-5F81-41B5-9364-900027A548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E0F09E-49D8-4D1A-A8C0-074ADC60A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98678-FD13-48A9-A3EF-F579C846D1CC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B70DBE-D008-4D7C-BB21-CF25B378C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8F3EBE-A1B1-4140-BFEA-E14D185E4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EFD2-ED78-4D8D-89B6-E21D83338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050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1C082-D5CD-4506-BEFE-33B5D1389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9C055C-677C-49B4-9185-B2EED067B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98678-FD13-48A9-A3EF-F579C846D1CC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3003A9-71DB-43DC-9365-929C19334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07DF8C-859E-4A4F-A590-D40583267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EFD2-ED78-4D8D-89B6-E21D83338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111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B70B46-C6DF-44D9-AA7D-6345780B5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98678-FD13-48A9-A3EF-F579C846D1CC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0FBD9A-ABB2-4508-A164-8FC9594A4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9644DD-B6A1-443F-81DE-61595EBE1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EFD2-ED78-4D8D-89B6-E21D83338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945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FC45E-3EBB-40DD-80F6-109025812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31ECE-691A-4CA8-9329-8DE8D19B8A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E6AB63-307D-4C0C-B161-EFB2096B63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4980B8-7872-405E-B679-675BBE4EF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98678-FD13-48A9-A3EF-F579C846D1CC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B5BC1C-80D1-41A5-9103-B6B8DC434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EDE404-D03D-4A47-8F1C-177FFEF6D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EFD2-ED78-4D8D-89B6-E21D83338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859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FD131-13B0-4DA6-9B82-86CEC8D86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BDA7DE6-9703-44CE-976C-5399CAB210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CD4772-0ECE-4F6B-8A59-2E68483B0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8FF44A-AE6E-4915-AE61-68178B939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98678-FD13-48A9-A3EF-F579C846D1CC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6CF5EC-E82A-4AFD-B0BC-918EEC30B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7E3FB8-1540-474D-BBEE-3A2DA4DF5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EFD2-ED78-4D8D-89B6-E21D83338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884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FC59B-A7ED-4E60-8D87-4B28C6767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AC1D29-24CE-4A95-B7B2-188F63DEAF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851D3B-40A1-4C62-9012-2ADCB4357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98678-FD13-48A9-A3EF-F579C846D1CC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0B55DA-664A-42FD-A92A-5BBD18BFD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5773CD-DB75-4E88-AE04-F15064E00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EFD2-ED78-4D8D-89B6-E21D83338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016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E08105-2825-4019-817F-4D2306A9FC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BEBC86-95F9-451E-BDB8-C586B3DA3E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EA07A-5F35-4060-8160-6071E64AE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98678-FD13-48A9-A3EF-F579C846D1CC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DCC9A0-04B5-4B4D-898D-78CC09B06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C5FF1C-35C0-40A0-ACE6-AA0335A8B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EFD2-ED78-4D8D-89B6-E21D83338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014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528C32-AFEB-4088-8C56-8A53FF620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D84FA-6ABD-4814-9773-914CF4A1C9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AF620F-C908-42CF-9BCE-5230AE3105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98678-FD13-48A9-A3EF-F579C846D1CC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B04EAD-BBE0-4F53-BEE0-1F008C1C1B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2C9CF9-9754-436D-BD6B-175642759B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3EFD2-ED78-4D8D-89B6-E21D83338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419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651DC-82B0-4C07-8486-C7D4AA3671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811403"/>
            <a:ext cx="9144000" cy="1629793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br>
              <a:rPr lang="en-US" sz="1800" b="1" dirty="0"/>
            </a:br>
            <a:r>
              <a:rPr lang="en-GB" sz="18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Our vision is: ‘We nurture our pupils to be the best they can be in every way - in an inclusive and supportive environment, rooted in Christian teachings.’</a:t>
            </a:r>
            <a:br>
              <a:rPr lang="en-US" sz="1800" b="1" dirty="0"/>
            </a:br>
            <a:r>
              <a:rPr lang="en-GB" sz="18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Our motto is: ‘Let your light shine… as you grow’, (inspired by Matthew 5: 15-16) </a:t>
            </a:r>
            <a:br>
              <a:rPr lang="en-GB" sz="1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0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E62B37-C589-409C-A963-FD879122C59A}"/>
              </a:ext>
            </a:extLst>
          </p:cNvPr>
          <p:cNvSpPr txBox="1"/>
          <p:nvPr/>
        </p:nvSpPr>
        <p:spPr>
          <a:xfrm>
            <a:off x="4378177" y="411293"/>
            <a:ext cx="40060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</a:rPr>
              <a:t>St Mary's C of E (VA) Primary School</a:t>
            </a:r>
            <a:endParaRPr lang="en-GB" sz="2000" dirty="0">
              <a:solidFill>
                <a:srgbClr val="7030A0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24AB6A8-C218-4CF2-89D0-8A06FB9A25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558937"/>
              </p:ext>
            </p:extLst>
          </p:nvPr>
        </p:nvGraphicFramePr>
        <p:xfrm>
          <a:off x="739421" y="2035143"/>
          <a:ext cx="10998489" cy="4500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5034">
                  <a:extLst>
                    <a:ext uri="{9D8B030D-6E8A-4147-A177-3AD203B41FA5}">
                      <a16:colId xmlns:a16="http://schemas.microsoft.com/office/drawing/2014/main" val="1726673383"/>
                    </a:ext>
                  </a:extLst>
                </a:gridCol>
                <a:gridCol w="5503455">
                  <a:extLst>
                    <a:ext uri="{9D8B030D-6E8A-4147-A177-3AD203B41FA5}">
                      <a16:colId xmlns:a16="http://schemas.microsoft.com/office/drawing/2014/main" val="4130526108"/>
                    </a:ext>
                  </a:extLst>
                </a:gridCol>
              </a:tblGrid>
              <a:tr h="385934">
                <a:tc>
                  <a:txBody>
                    <a:bodyPr/>
                    <a:lstStyle/>
                    <a:p>
                      <a:r>
                        <a:rPr lang="en-US" dirty="0"/>
                        <a:t>Governors’ Strategic Aims – reviewed October 2024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Measures/Evidence of success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7247229"/>
                  </a:ext>
                </a:extLst>
              </a:tr>
              <a:tr h="7064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Be an exceptional educator and provide a curriculum which gives St Mary’s pupils the best start in life and prepares them for the next stage of their education and life beyond.</a:t>
                      </a:r>
                    </a:p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Published assessment information (national tests)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Internal assessments (progress towards targets)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External reports responding to questions asked by governors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Curriculum aims achieved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Positive outcomes of parent and pupil surveys including pupil exit interviews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SDP priorities achieved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1734178"/>
                  </a:ext>
                </a:extLst>
              </a:tr>
              <a:tr h="785893">
                <a:tc>
                  <a:txBody>
                    <a:bodyPr/>
                    <a:lstStyle/>
                    <a:p>
                      <a:r>
                        <a:rPr lang="en-US" sz="1400" dirty="0"/>
                        <a:t>Recruit, develop and retain highly motivated, professional, competent and happy Staff and Governors.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Performance Management Review (successful achievement of targets)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Teaching standards being met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Completing exit interviews (staff/pupils/governors)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Training targeted to the SDP and individuals’ priorities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Staff survey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610689"/>
                  </a:ext>
                </a:extLst>
              </a:tr>
              <a:tr h="785893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Reap the benefits of being a small (one form entry) innovative, community school.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One form entry is maintained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St Mary’s is close to, or at, pupil capacity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Pupils continue to engage across classes and key stages to promote a strong sense of community within St Mary’s.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Community links have a positive impact on the experiences of pupils.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1174165"/>
                  </a:ext>
                </a:extLst>
              </a:tr>
            </a:tbl>
          </a:graphicData>
        </a:graphic>
      </p:graphicFrame>
      <p:pic>
        <p:nvPicPr>
          <p:cNvPr id="1026" name="Picture 2">
            <a:extLst>
              <a:ext uri="{FF2B5EF4-FFF2-40B4-BE49-F238E27FC236}">
                <a16:creationId xmlns:a16="http://schemas.microsoft.com/office/drawing/2014/main" id="{F660C05B-F189-49C0-A60D-FA4537FF7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21" y="322124"/>
            <a:ext cx="1198436" cy="1431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9237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674595D-5202-4EFB-BBC6-31DD05655D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5936362"/>
              </p:ext>
            </p:extLst>
          </p:nvPr>
        </p:nvGraphicFramePr>
        <p:xfrm>
          <a:off x="739422" y="517946"/>
          <a:ext cx="10713155" cy="5994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2476">
                  <a:extLst>
                    <a:ext uri="{9D8B030D-6E8A-4147-A177-3AD203B41FA5}">
                      <a16:colId xmlns:a16="http://schemas.microsoft.com/office/drawing/2014/main" val="1726673383"/>
                    </a:ext>
                  </a:extLst>
                </a:gridCol>
                <a:gridCol w="5360679">
                  <a:extLst>
                    <a:ext uri="{9D8B030D-6E8A-4147-A177-3AD203B41FA5}">
                      <a16:colId xmlns:a16="http://schemas.microsoft.com/office/drawing/2014/main" val="4130526108"/>
                    </a:ext>
                  </a:extLst>
                </a:gridCol>
              </a:tblGrid>
              <a:tr h="385934">
                <a:tc>
                  <a:txBody>
                    <a:bodyPr/>
                    <a:lstStyle/>
                    <a:p>
                      <a:r>
                        <a:rPr lang="en-US"/>
                        <a:t>Governors’ </a:t>
                      </a:r>
                      <a:r>
                        <a:rPr lang="en-US" dirty="0"/>
                        <a:t>Strategic Aims – reviewed October 2024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Measures/Evidence of success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7247229"/>
                  </a:ext>
                </a:extLst>
              </a:tr>
              <a:tr h="706407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Ensure the safety and well-being of the St Mary’s School community.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Single central record is compliant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Safe recruitment processes followed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H&amp;S is monitored closely and concerns addressed quickly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All safeguarding training is up to date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All Statutory requirements in relation to safeguarding are met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The Annual Safeguarding audit and outstanding actions addressed within agreed timescales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All Staff can explain safeguarding protocols and procedures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Positive outcomes from well being surveys and exit interviews.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4432800"/>
                  </a:ext>
                </a:extLst>
              </a:tr>
              <a:tr h="7858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Ensure that St Mary’s is financially stable and resources are used to provide the best value for pupils.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A balanced budget is set and delivered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Financial priorities are achieved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Leaders can account for variations between planned and actual expenditure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SDP is fully funded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Additional funding (Pupil Premium Grant, PE and Sports Grant and SEND) has demonstrable impact on pupils’ outcomes (academic, social, emotional and cultural)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External income is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</a:rPr>
                        <a:t>maximised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642178"/>
                  </a:ext>
                </a:extLst>
              </a:tr>
              <a:tr h="706407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To promote the school’s Christian distinctiveness through close links with the church and the wider/global community.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The judgement at the next SIAMs inspection is to be good or better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The curriculum prepares pupils to live in a modern, diverse Britain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Pupils can articulate their understanding of other cultures and religions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St Mary’s successfully promotes the British values of democracy, the rule of law, individual liberty and mutual respect for and tolerance of those with different faiths and beliefs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00772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5148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519</Words>
  <Application>Microsoft Office PowerPoint</Application>
  <PresentationFormat>Widescreen</PresentationFormat>
  <Paragraphs>45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 Our vision is: ‘We nurture our pupils to be the best they can be in every way - in an inclusive and supportive environment, rooted in Christian teachings.’ Our motto is: ‘Let your light shine… as you grow’, (inspired by Matthew 5: 15-16) 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aspire for Pupils to be the best they can be, in an inclusive Christian environment. Let your light shine</dc:title>
  <dc:creator>Vicky Boraster-Sharpe</dc:creator>
  <cp:lastModifiedBy>St Mary's CofE Head Email</cp:lastModifiedBy>
  <cp:revision>18</cp:revision>
  <cp:lastPrinted>2019-05-22T09:17:03Z</cp:lastPrinted>
  <dcterms:created xsi:type="dcterms:W3CDTF">2019-05-20T12:05:55Z</dcterms:created>
  <dcterms:modified xsi:type="dcterms:W3CDTF">2024-11-11T14:58:07Z</dcterms:modified>
</cp:coreProperties>
</file>